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fbc47b8c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fbc47b8c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fbc47b8c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fbc47b8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was successful after manually fixing commit conflicts one-by-one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fbc47b8c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fbc47b8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6eaea0c9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6eaea0c9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616161"/>
                </a:solidFill>
                <a:latin typeface="Proxima Nova"/>
                <a:ea typeface="Proxima Nova"/>
                <a:cs typeface="Proxima Nova"/>
                <a:sym typeface="Proxima Nova"/>
              </a:rPr>
              <a:t>Manipulating static HTML dynamically prior to learning javascript.</a:t>
            </a:r>
            <a:endParaRPr>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a:solidFill>
                  <a:srgbClr val="616161"/>
                </a:solidFill>
                <a:latin typeface="Proxima Nova"/>
                <a:ea typeface="Proxima Nova"/>
                <a:cs typeface="Proxima Nova"/>
                <a:sym typeface="Proxima Nova"/>
              </a:rPr>
              <a:t>In lieu of Javascript we used python and regex to perform pattern matches and dynamically update the HTML document. </a:t>
            </a:r>
            <a:endParaRPr>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n">
                <a:solidFill>
                  <a:srgbClr val="616161"/>
                </a:solidFill>
                <a:latin typeface="Proxima Nova"/>
                <a:ea typeface="Proxima Nova"/>
                <a:cs typeface="Proxima Nova"/>
                <a:sym typeface="Proxima Nova"/>
              </a:rPr>
              <a:t>In sight of learning Javascript it would have been a better choice to use it instead of regex to update the HTML files dynamically. It is standard practice and more efficient than performing the pattern matching. </a:t>
            </a:r>
            <a:endParaRPr sz="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fbc47b8c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fbc47b8c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5522616e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5522616e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fbc47b8c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fbc47b8c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So here is a short demonstration of the music teleportation app that we developed over the semester. On initial page load the user is met with the following page that houses the main controls of our Music Teleporter. We have our menu up top to describe the different pages or actions that can be viewed by the user.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Next we have the app title at the top of the music teleportation form. The user is given two lists of options to choose from when teleporting, one for the mood and one for the </a:t>
            </a:r>
            <a:r>
              <a:rPr lang="en"/>
              <a:t>continent. And when they have made their final selection they can click the submit button to refresh the page with the newly updated map and playlist.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Below we can see the map that Joaquin talked about earlier, which is displayed and updated using the OpenStreetMap API. We chose to go with a different theme on this map to try and better fit the theme of the teleportation device.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Below that we can see the generated spotify playlist view that contains the results of our users “teleportation” query. These playlists were curated by Timur and are specific to the selected mood and region for each possible user input. As mentioned before, to generate the view we used the spotify “embed playlist” functionality along with some python scripting to make it flow.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So lets try it out real quick, pretend that were a user looking to teleport to south america and we’re looking for an energetic vibe. We enter those options and we can click submit to refresh the page… Scroll down past our view of the continent we have teleported to and then see the generated playlist associated with that mood and location.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I’m gonna run another demo to just highlight the versatility of our application, </a:t>
            </a:r>
            <a:r>
              <a:rPr lang="en">
                <a:solidFill>
                  <a:schemeClr val="dk1"/>
                </a:solidFill>
              </a:rPr>
              <a:t>this time we can try the same thing on mobile.</a:t>
            </a:r>
            <a:r>
              <a:rPr lang="en"/>
              <a:t> So lets say again I’m loading the page initially, and I want to teleport to Australia with a Happy vibe. I can click on those options, click submit and as you can see the page works perfectly on mobile. Overall, Heroku proved to be a valuable asset as we moved forward with our project and really let us share our work with our friends and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______________________________________</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Because we wanted to use this page in our personal portfolios we decided a contact page would be a useful feature for anyone visiting that tries to get in touch with us. Alex worked hard on the SQL backend to make the contact form work flawlessly and even developed a database admin panel to let us easily check on what messages that have been sent into the database.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I’ll run a quick demo on this functionality to show everyone what a potential contact event would look like. So let’s say we are an investor interested in the application and want to get in touch with the creators! To do this from the home page we would simply need to use the navigation bar, click on the text labeled “Contact” and we’re taken to the contact form. We can enter our name, email and message and when we click submit, our message is sent to the database for the page admin to view!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After this message is sent we have the ability to view it in the admin panel, all we have to do is click on the navigation text labeled “DB Admin” and we are shown a password entry dialog where we have to enter our very secure password which is “mypassword”. After entry we are granted access to the DB admin panel that displays all of our previously entered messages!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lphaLcPeriod"/>
            </a:pPr>
            <a:r>
              <a:rPr lang="en"/>
              <a:t>We were all excited to see this page work in the final project because it was a great application of the SQL knowledge we got from Lab 7 and it is also something very functional that any of us could transfer to our personal sites!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And with that the demo portion of our presentation is wrapped up, I hope everyone enjoyed seeing what we worked on this semester!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fbc47b8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fbc47b8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Joaquin</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rgbClr val="595959"/>
                </a:solidFill>
              </a:rPr>
              <a:t>Web server gateway interface is a simple calling convention for web servers to forward requests to web applications or frameworks written in the Python programming language.</a:t>
            </a:r>
            <a:endParaRPr sz="12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56a0ef6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56a0ef6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fbc47b8c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fbc47b8c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rPr>
              <a:t>Joaquin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56a0ef6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56a0ef6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fbc47b8c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fbc47b8c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fbc47b8c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fbc47b8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GpNN4AvQqdM" TargetMode="Externa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724408" y="747950"/>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Music Teleportation</a:t>
            </a:r>
            <a:endParaRPr/>
          </a:p>
        </p:txBody>
      </p:sp>
      <p:sp>
        <p:nvSpPr>
          <p:cNvPr id="60" name="Google Shape;60;p13"/>
          <p:cNvSpPr txBox="1"/>
          <p:nvPr>
            <p:ph idx="1" type="subTitle"/>
          </p:nvPr>
        </p:nvSpPr>
        <p:spPr>
          <a:xfrm>
            <a:off x="4477200" y="3109000"/>
            <a:ext cx="4507500" cy="792600"/>
          </a:xfrm>
          <a:prstGeom prst="rect">
            <a:avLst/>
          </a:prstGeom>
        </p:spPr>
        <p:txBody>
          <a:bodyPr anchorCtr="0" anchor="t" bIns="91425" lIns="91425" spcFirstLastPara="1" rIns="91425" wrap="square" tIns="91425">
            <a:noAutofit/>
          </a:bodyPr>
          <a:lstStyle/>
          <a:p>
            <a:pPr indent="0" lvl="0" marL="457200" rtl="0" algn="l">
              <a:lnSpc>
                <a:spcPct val="95000"/>
              </a:lnSpc>
              <a:spcBef>
                <a:spcPts val="1000"/>
              </a:spcBef>
              <a:spcAft>
                <a:spcPts val="0"/>
              </a:spcAft>
              <a:buSzPts val="358"/>
              <a:buNone/>
            </a:pPr>
            <a:r>
              <a:rPr lang="en" sz="2257">
                <a:latin typeface="Roboto"/>
                <a:ea typeface="Roboto"/>
                <a:cs typeface="Roboto"/>
                <a:sym typeface="Roboto"/>
              </a:rPr>
              <a:t>Alex Thomas</a:t>
            </a:r>
            <a:endParaRPr sz="2257">
              <a:latin typeface="Roboto"/>
              <a:ea typeface="Roboto"/>
              <a:cs typeface="Roboto"/>
              <a:sym typeface="Roboto"/>
            </a:endParaRPr>
          </a:p>
          <a:p>
            <a:pPr indent="0" lvl="0" marL="457200" rtl="0" algn="l">
              <a:lnSpc>
                <a:spcPct val="95000"/>
              </a:lnSpc>
              <a:spcBef>
                <a:spcPts val="1000"/>
              </a:spcBef>
              <a:spcAft>
                <a:spcPts val="0"/>
              </a:spcAft>
              <a:buSzPts val="358"/>
              <a:buNone/>
            </a:pPr>
            <a:r>
              <a:rPr lang="en" sz="2257">
                <a:latin typeface="Roboto"/>
                <a:ea typeface="Roboto"/>
                <a:cs typeface="Roboto"/>
                <a:sym typeface="Roboto"/>
              </a:rPr>
              <a:t>Joaquin Quintana</a:t>
            </a:r>
            <a:endParaRPr sz="2257">
              <a:latin typeface="Roboto"/>
              <a:ea typeface="Roboto"/>
              <a:cs typeface="Roboto"/>
              <a:sym typeface="Roboto"/>
            </a:endParaRPr>
          </a:p>
          <a:p>
            <a:pPr indent="0" lvl="0" marL="457200" rtl="0" algn="l">
              <a:lnSpc>
                <a:spcPct val="95000"/>
              </a:lnSpc>
              <a:spcBef>
                <a:spcPts val="1000"/>
              </a:spcBef>
              <a:spcAft>
                <a:spcPts val="0"/>
              </a:spcAft>
              <a:buSzPts val="358"/>
              <a:buNone/>
            </a:pPr>
            <a:r>
              <a:rPr lang="en" sz="2257">
                <a:latin typeface="Roboto"/>
                <a:ea typeface="Roboto"/>
                <a:cs typeface="Roboto"/>
                <a:sym typeface="Roboto"/>
              </a:rPr>
              <a:t>Timur Boskailo</a:t>
            </a:r>
            <a:endParaRPr sz="2257">
              <a:latin typeface="Roboto"/>
              <a:ea typeface="Roboto"/>
              <a:cs typeface="Roboto"/>
              <a:sym typeface="Roboto"/>
            </a:endParaRPr>
          </a:p>
          <a:p>
            <a:pPr indent="0" lvl="0" marL="457200" rtl="0" algn="l">
              <a:lnSpc>
                <a:spcPct val="95000"/>
              </a:lnSpc>
              <a:spcBef>
                <a:spcPts val="1000"/>
              </a:spcBef>
              <a:spcAft>
                <a:spcPts val="1000"/>
              </a:spcAft>
              <a:buSzPts val="358"/>
              <a:buNone/>
            </a:pPr>
            <a:r>
              <a:rPr lang="en" sz="2257">
                <a:latin typeface="Roboto"/>
                <a:ea typeface="Roboto"/>
                <a:cs typeface="Roboto"/>
                <a:sym typeface="Roboto"/>
              </a:rPr>
              <a:t>Samuel Steingard</a:t>
            </a:r>
            <a:endParaRPr sz="281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 4 - Heroku</a:t>
            </a:r>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Heroku is a PaaS (Platform as a Service)</a:t>
            </a:r>
            <a:endParaRPr/>
          </a:p>
          <a:p>
            <a:pPr indent="-342900" lvl="0" marL="457200" rtl="0" algn="l">
              <a:lnSpc>
                <a:spcPct val="200000"/>
              </a:lnSpc>
              <a:spcBef>
                <a:spcPts val="0"/>
              </a:spcBef>
              <a:spcAft>
                <a:spcPts val="0"/>
              </a:spcAft>
              <a:buSzPts val="1800"/>
              <a:buChar char="●"/>
            </a:pPr>
            <a:r>
              <a:rPr lang="en"/>
              <a:t>All wanted our app to be “live”</a:t>
            </a:r>
            <a:endParaRPr/>
          </a:p>
          <a:p>
            <a:pPr indent="-342900" lvl="0" marL="457200" rtl="0" algn="l">
              <a:lnSpc>
                <a:spcPct val="200000"/>
              </a:lnSpc>
              <a:spcBef>
                <a:spcPts val="0"/>
              </a:spcBef>
              <a:spcAft>
                <a:spcPts val="0"/>
              </a:spcAft>
              <a:buSzPts val="1800"/>
              <a:buChar char="●"/>
            </a:pPr>
            <a:r>
              <a:rPr lang="en"/>
              <a:t>Used in lab so implementation was easy</a:t>
            </a:r>
            <a:endParaRPr/>
          </a:p>
          <a:p>
            <a:pPr indent="-342900" lvl="0" marL="457200" rtl="0" algn="l">
              <a:lnSpc>
                <a:spcPct val="200000"/>
              </a:lnSpc>
              <a:spcBef>
                <a:spcPts val="0"/>
              </a:spcBef>
              <a:spcAft>
                <a:spcPts val="0"/>
              </a:spcAft>
              <a:buSzPts val="1800"/>
              <a:buChar char="●"/>
            </a:pPr>
            <a:r>
              <a:rPr lang="en"/>
              <a:t>Maintains version control for all users</a:t>
            </a:r>
            <a:endParaRPr/>
          </a:p>
          <a:p>
            <a:pPr indent="-342900" lvl="0" marL="457200" rtl="0" algn="l">
              <a:lnSpc>
                <a:spcPct val="200000"/>
              </a:lnSpc>
              <a:spcBef>
                <a:spcPts val="0"/>
              </a:spcBef>
              <a:spcAft>
                <a:spcPts val="0"/>
              </a:spcAft>
              <a:buSzPts val="1800"/>
              <a:buChar char="●"/>
            </a:pPr>
            <a:r>
              <a:rPr lang="en"/>
              <a:t>Very Useful!</a:t>
            </a:r>
            <a:endParaRPr/>
          </a:p>
          <a:p>
            <a:pPr indent="0" lvl="0" marL="0" rtl="0" algn="l">
              <a:spcBef>
                <a:spcPts val="1200"/>
              </a:spcBef>
              <a:spcAft>
                <a:spcPts val="1200"/>
              </a:spcAft>
              <a:buNone/>
            </a:pPr>
            <a:r>
              <a:t/>
            </a:r>
            <a:endParaRPr/>
          </a:p>
        </p:txBody>
      </p:sp>
      <p:pic>
        <p:nvPicPr>
          <p:cNvPr id="136" name="Google Shape;136;p22"/>
          <p:cNvPicPr preferRelativeResize="0"/>
          <p:nvPr/>
        </p:nvPicPr>
        <p:blipFill rotWithShape="1">
          <a:blip r:embed="rId3">
            <a:alphaModFix/>
          </a:blip>
          <a:srcRect b="0" l="29027" r="29675" t="0"/>
          <a:stretch/>
        </p:blipFill>
        <p:spPr>
          <a:xfrm>
            <a:off x="5284600" y="368075"/>
            <a:ext cx="1898375" cy="2413375"/>
          </a:xfrm>
          <a:prstGeom prst="rect">
            <a:avLst/>
          </a:prstGeom>
          <a:noFill/>
          <a:ln>
            <a:noFill/>
          </a:ln>
        </p:spPr>
      </p:pic>
      <p:pic>
        <p:nvPicPr>
          <p:cNvPr id="137" name="Google Shape;137;p22"/>
          <p:cNvPicPr preferRelativeResize="0"/>
          <p:nvPr/>
        </p:nvPicPr>
        <p:blipFill>
          <a:blip r:embed="rId4">
            <a:alphaModFix/>
          </a:blip>
          <a:stretch>
            <a:fillRect/>
          </a:stretch>
        </p:blipFill>
        <p:spPr>
          <a:xfrm>
            <a:off x="6591399" y="1637263"/>
            <a:ext cx="2449975" cy="2347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1 - Git(Hub)</a:t>
            </a:r>
            <a:endParaRPr/>
          </a:p>
        </p:txBody>
      </p:sp>
      <p:sp>
        <p:nvSpPr>
          <p:cNvPr id="143" name="Google Shape;143;p23"/>
          <p:cNvSpPr txBox="1"/>
          <p:nvPr>
            <p:ph idx="1" type="body"/>
          </p:nvPr>
        </p:nvSpPr>
        <p:spPr>
          <a:xfrm>
            <a:off x="311700" y="1152475"/>
            <a:ext cx="5814900" cy="238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Git = excellent version control, surprisingly nuanced</a:t>
            </a:r>
            <a:endParaRPr/>
          </a:p>
          <a:p>
            <a:pPr indent="-342900" lvl="0" marL="457200" rtl="0" algn="l">
              <a:spcBef>
                <a:spcPts val="0"/>
              </a:spcBef>
              <a:spcAft>
                <a:spcPts val="0"/>
              </a:spcAft>
              <a:buSzPts val="1800"/>
              <a:buChar char="●"/>
            </a:pPr>
            <a:r>
              <a:rPr lang="en"/>
              <a:t>Learning curve for the process:</a:t>
            </a:r>
            <a:endParaRPr/>
          </a:p>
          <a:p>
            <a:pPr indent="-317500" lvl="1" marL="914400" rtl="0" algn="l">
              <a:spcBef>
                <a:spcPts val="0"/>
              </a:spcBef>
              <a:spcAft>
                <a:spcPts val="0"/>
              </a:spcAft>
              <a:buSzPts val="1400"/>
              <a:buChar char="○"/>
            </a:pPr>
            <a:r>
              <a:rPr lang="en"/>
              <a:t>Fetch → Pull</a:t>
            </a:r>
            <a:endParaRPr/>
          </a:p>
          <a:p>
            <a:pPr indent="-317500" lvl="1" marL="914400" rtl="0" algn="l">
              <a:spcBef>
                <a:spcPts val="0"/>
              </a:spcBef>
              <a:spcAft>
                <a:spcPts val="0"/>
              </a:spcAft>
              <a:buSzPts val="1400"/>
              <a:buChar char="○"/>
            </a:pPr>
            <a:r>
              <a:rPr lang="en"/>
              <a:t>Add → Commit → Push</a:t>
            </a:r>
            <a:endParaRPr/>
          </a:p>
          <a:p>
            <a:pPr indent="-342900" lvl="0" marL="457200" rtl="0" algn="l">
              <a:spcBef>
                <a:spcPts val="0"/>
              </a:spcBef>
              <a:spcAft>
                <a:spcPts val="0"/>
              </a:spcAft>
              <a:buSzPts val="1800"/>
              <a:buChar char="●"/>
            </a:pPr>
            <a:r>
              <a:rPr lang="en"/>
              <a:t>Many merge attempts from “Flask” branch into main</a:t>
            </a:r>
            <a:endParaRPr/>
          </a:p>
        </p:txBody>
      </p:sp>
      <p:pic>
        <p:nvPicPr>
          <p:cNvPr id="144" name="Google Shape;144;p23"/>
          <p:cNvPicPr preferRelativeResize="0"/>
          <p:nvPr/>
        </p:nvPicPr>
        <p:blipFill>
          <a:blip r:embed="rId3">
            <a:alphaModFix/>
          </a:blip>
          <a:stretch>
            <a:fillRect/>
          </a:stretch>
        </p:blipFill>
        <p:spPr>
          <a:xfrm>
            <a:off x="152400" y="3540200"/>
            <a:ext cx="5745374" cy="1225100"/>
          </a:xfrm>
          <a:prstGeom prst="rect">
            <a:avLst/>
          </a:prstGeom>
          <a:noFill/>
          <a:ln>
            <a:noFill/>
          </a:ln>
        </p:spPr>
      </p:pic>
      <p:pic>
        <p:nvPicPr>
          <p:cNvPr id="145" name="Google Shape;145;p23"/>
          <p:cNvPicPr preferRelativeResize="0"/>
          <p:nvPr/>
        </p:nvPicPr>
        <p:blipFill>
          <a:blip r:embed="rId4">
            <a:alphaModFix/>
          </a:blip>
          <a:stretch>
            <a:fillRect/>
          </a:stretch>
        </p:blipFill>
        <p:spPr>
          <a:xfrm>
            <a:off x="6126549" y="445025"/>
            <a:ext cx="2739505"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2 - Project Tracking (Trello)</a:t>
            </a:r>
            <a:endParaRPr/>
          </a:p>
        </p:txBody>
      </p:sp>
      <p:pic>
        <p:nvPicPr>
          <p:cNvPr id="151" name="Google Shape;151;p24"/>
          <p:cNvPicPr preferRelativeResize="0"/>
          <p:nvPr/>
        </p:nvPicPr>
        <p:blipFill>
          <a:blip r:embed="rId3">
            <a:alphaModFix/>
          </a:blip>
          <a:stretch>
            <a:fillRect/>
          </a:stretch>
        </p:blipFill>
        <p:spPr>
          <a:xfrm>
            <a:off x="449775" y="1152475"/>
            <a:ext cx="7430748" cy="3352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3 - Regex or Javascript</a:t>
            </a:r>
            <a:endParaRPr/>
          </a:p>
        </p:txBody>
      </p:sp>
      <p:pic>
        <p:nvPicPr>
          <p:cNvPr id="157" name="Google Shape;157;p25"/>
          <p:cNvPicPr preferRelativeResize="0"/>
          <p:nvPr/>
        </p:nvPicPr>
        <p:blipFill>
          <a:blip r:embed="rId3">
            <a:alphaModFix/>
          </a:blip>
          <a:stretch>
            <a:fillRect/>
          </a:stretch>
        </p:blipFill>
        <p:spPr>
          <a:xfrm>
            <a:off x="1178850" y="1305475"/>
            <a:ext cx="6619875" cy="310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63" name="Google Shape;16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638726" y="560125"/>
            <a:ext cx="7734802" cy="4350826"/>
          </a:xfrm>
          <a:prstGeom prst="rect">
            <a:avLst/>
          </a:prstGeom>
          <a:noFill/>
          <a:ln>
            <a:noFill/>
          </a:ln>
        </p:spPr>
      </p:pic>
      <p:sp>
        <p:nvSpPr>
          <p:cNvPr id="66" name="Google Shape;66;p14"/>
          <p:cNvSpPr txBox="1"/>
          <p:nvPr/>
        </p:nvSpPr>
        <p:spPr>
          <a:xfrm>
            <a:off x="772250" y="117075"/>
            <a:ext cx="419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Proxima Nova"/>
                <a:ea typeface="Proxima Nova"/>
                <a:cs typeface="Proxima Nova"/>
                <a:sym typeface="Proxima Nova"/>
              </a:rPr>
              <a:t>Concept</a:t>
            </a:r>
            <a:endParaRPr sz="22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72" name="Google Shape;72;p15" title="Music Teleportation - Final Demo">
            <a:hlinkClick r:id="rId3"/>
          </p:cNvPr>
          <p:cNvPicPr preferRelativeResize="0"/>
          <p:nvPr/>
        </p:nvPicPr>
        <p:blipFill>
          <a:blip r:embed="rId4">
            <a:alphaModFix/>
          </a:blip>
          <a:stretch>
            <a:fillRect/>
          </a:stretch>
        </p:blipFill>
        <p:spPr>
          <a:xfrm>
            <a:off x="1828125" y="79450"/>
            <a:ext cx="6543150" cy="490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35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Flask </a:t>
            </a:r>
            <a:r>
              <a:rPr lang="en"/>
              <a:t>Infrastructure</a:t>
            </a:r>
            <a:endParaRPr/>
          </a:p>
        </p:txBody>
      </p:sp>
      <p:sp>
        <p:nvSpPr>
          <p:cNvPr id="78" name="Google Shape;78;p16"/>
          <p:cNvSpPr txBox="1"/>
          <p:nvPr>
            <p:ph idx="1" type="body"/>
          </p:nvPr>
        </p:nvSpPr>
        <p:spPr>
          <a:xfrm>
            <a:off x="311700" y="11370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Flask - flask is a web </a:t>
            </a:r>
            <a:r>
              <a:rPr lang="en"/>
              <a:t>development software which is integrated with Python, Jinja and Werkzeug. </a:t>
            </a:r>
            <a:r>
              <a:rPr lang="en"/>
              <a:t> </a:t>
            </a:r>
            <a:endParaRPr/>
          </a:p>
          <a:p>
            <a:pPr indent="-317500" lvl="1" marL="914400" rtl="0" algn="l">
              <a:spcBef>
                <a:spcPts val="0"/>
              </a:spcBef>
              <a:spcAft>
                <a:spcPts val="0"/>
              </a:spcAft>
              <a:buSzPts val="1400"/>
              <a:buChar char="○"/>
            </a:pPr>
            <a:r>
              <a:rPr lang="en"/>
              <a:t>Jinja -  is a templating engine which has been </a:t>
            </a:r>
            <a:r>
              <a:rPr lang="en"/>
              <a:t>developed</a:t>
            </a:r>
            <a:r>
              <a:rPr lang="en"/>
              <a:t> to have a similar syntax to python</a:t>
            </a:r>
            <a:endParaRPr/>
          </a:p>
          <a:p>
            <a:pPr indent="-317500" lvl="1" marL="914400" rtl="0" algn="l">
              <a:spcBef>
                <a:spcPts val="0"/>
              </a:spcBef>
              <a:spcAft>
                <a:spcPts val="0"/>
              </a:spcAft>
              <a:buSzPts val="1400"/>
              <a:buChar char="○"/>
            </a:pPr>
            <a:r>
              <a:rPr lang="en"/>
              <a:t>Werkzeug - is web server gateway interface (WSGI)</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Using the Flask framework we were able to use python and a set of modules which made working with the backend and frontend a little cleaner.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0" y="0"/>
            <a:ext cx="4572001" cy="2181461"/>
          </a:xfrm>
          <a:prstGeom prst="rect">
            <a:avLst/>
          </a:prstGeom>
          <a:noFill/>
          <a:ln>
            <a:noFill/>
          </a:ln>
        </p:spPr>
      </p:pic>
      <p:pic>
        <p:nvPicPr>
          <p:cNvPr id="84" name="Google Shape;84;p17"/>
          <p:cNvPicPr preferRelativeResize="0"/>
          <p:nvPr/>
        </p:nvPicPr>
        <p:blipFill>
          <a:blip r:embed="rId4">
            <a:alphaModFix/>
          </a:blip>
          <a:stretch>
            <a:fillRect/>
          </a:stretch>
        </p:blipFill>
        <p:spPr>
          <a:xfrm>
            <a:off x="0" y="2929350"/>
            <a:ext cx="4571989" cy="2214150"/>
          </a:xfrm>
          <a:prstGeom prst="rect">
            <a:avLst/>
          </a:prstGeom>
          <a:noFill/>
          <a:ln>
            <a:noFill/>
          </a:ln>
        </p:spPr>
      </p:pic>
      <p:pic>
        <p:nvPicPr>
          <p:cNvPr id="85" name="Google Shape;85;p17"/>
          <p:cNvPicPr preferRelativeResize="0"/>
          <p:nvPr/>
        </p:nvPicPr>
        <p:blipFill>
          <a:blip r:embed="rId5">
            <a:alphaModFix/>
          </a:blip>
          <a:stretch>
            <a:fillRect/>
          </a:stretch>
        </p:blipFill>
        <p:spPr>
          <a:xfrm>
            <a:off x="4771288" y="1001250"/>
            <a:ext cx="4248928" cy="2181450"/>
          </a:xfrm>
          <a:prstGeom prst="rect">
            <a:avLst/>
          </a:prstGeom>
          <a:noFill/>
          <a:ln>
            <a:noFill/>
          </a:ln>
        </p:spPr>
      </p:pic>
      <p:sp>
        <p:nvSpPr>
          <p:cNvPr id="86" name="Google Shape;86;p17"/>
          <p:cNvSpPr/>
          <p:nvPr/>
        </p:nvSpPr>
        <p:spPr>
          <a:xfrm>
            <a:off x="507575" y="1376100"/>
            <a:ext cx="1443900" cy="21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276450" y="3231725"/>
            <a:ext cx="1443900" cy="21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129900" y="2355300"/>
            <a:ext cx="1737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Templates</a:t>
            </a:r>
            <a:endParaRPr sz="1900"/>
          </a:p>
        </p:txBody>
      </p:sp>
      <p:sp>
        <p:nvSpPr>
          <p:cNvPr id="89" name="Google Shape;89;p17"/>
          <p:cNvSpPr txBox="1"/>
          <p:nvPr/>
        </p:nvSpPr>
        <p:spPr>
          <a:xfrm>
            <a:off x="4905100" y="3297675"/>
            <a:ext cx="3981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Python file using the Flask </a:t>
            </a:r>
            <a:r>
              <a:rPr lang="en"/>
              <a:t>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Static HTML is exchanged upon request using Pandas and Regex.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 which I will talk about later</a:t>
            </a:r>
            <a:endParaRPr/>
          </a:p>
        </p:txBody>
      </p:sp>
      <p:sp>
        <p:nvSpPr>
          <p:cNvPr id="90" name="Google Shape;90;p17"/>
          <p:cNvSpPr/>
          <p:nvPr/>
        </p:nvSpPr>
        <p:spPr>
          <a:xfrm>
            <a:off x="5064788" y="2176325"/>
            <a:ext cx="3056400" cy="95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Applications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OpenLayers - is an open source library primarily written in Javascript. The API provides an extensive environment for exploring dynamic maps.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Spotify  - We created a set of playlist which could then be stored as an iframe and exchanged dynamically upon users request.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119950" y="191725"/>
            <a:ext cx="4910750" cy="2606050"/>
          </a:xfrm>
          <a:prstGeom prst="rect">
            <a:avLst/>
          </a:prstGeom>
          <a:noFill/>
          <a:ln>
            <a:noFill/>
          </a:ln>
        </p:spPr>
      </p:pic>
      <p:pic>
        <p:nvPicPr>
          <p:cNvPr id="102" name="Google Shape;102;p19"/>
          <p:cNvPicPr preferRelativeResize="0"/>
          <p:nvPr/>
        </p:nvPicPr>
        <p:blipFill>
          <a:blip r:embed="rId4">
            <a:alphaModFix/>
          </a:blip>
          <a:stretch>
            <a:fillRect/>
          </a:stretch>
        </p:blipFill>
        <p:spPr>
          <a:xfrm>
            <a:off x="1628649" y="2863138"/>
            <a:ext cx="5886700" cy="938425"/>
          </a:xfrm>
          <a:prstGeom prst="rect">
            <a:avLst/>
          </a:prstGeom>
          <a:noFill/>
          <a:ln>
            <a:noFill/>
          </a:ln>
        </p:spPr>
      </p:pic>
      <p:pic>
        <p:nvPicPr>
          <p:cNvPr id="103" name="Google Shape;103;p19"/>
          <p:cNvPicPr preferRelativeResize="0"/>
          <p:nvPr/>
        </p:nvPicPr>
        <p:blipFill>
          <a:blip r:embed="rId5">
            <a:alphaModFix/>
          </a:blip>
          <a:stretch>
            <a:fillRect/>
          </a:stretch>
        </p:blipFill>
        <p:spPr>
          <a:xfrm>
            <a:off x="5141775" y="152400"/>
            <a:ext cx="3849825" cy="2606050"/>
          </a:xfrm>
          <a:prstGeom prst="rect">
            <a:avLst/>
          </a:prstGeom>
          <a:noFill/>
          <a:ln>
            <a:noFill/>
          </a:ln>
        </p:spPr>
      </p:pic>
      <p:pic>
        <p:nvPicPr>
          <p:cNvPr id="104" name="Google Shape;104;p19"/>
          <p:cNvPicPr preferRelativeResize="0"/>
          <p:nvPr/>
        </p:nvPicPr>
        <p:blipFill>
          <a:blip r:embed="rId6">
            <a:alphaModFix/>
          </a:blip>
          <a:stretch>
            <a:fillRect/>
          </a:stretch>
        </p:blipFill>
        <p:spPr>
          <a:xfrm>
            <a:off x="1628650" y="3906250"/>
            <a:ext cx="5886699" cy="1127300"/>
          </a:xfrm>
          <a:prstGeom prst="rect">
            <a:avLst/>
          </a:prstGeom>
          <a:noFill/>
          <a:ln>
            <a:noFill/>
          </a:ln>
        </p:spPr>
      </p:pic>
      <p:sp>
        <p:nvSpPr>
          <p:cNvPr id="105" name="Google Shape;105;p19"/>
          <p:cNvSpPr/>
          <p:nvPr/>
        </p:nvSpPr>
        <p:spPr>
          <a:xfrm>
            <a:off x="6213075" y="2194650"/>
            <a:ext cx="1443900" cy="21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6213075" y="1387650"/>
            <a:ext cx="2231700" cy="21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1628650" y="4349375"/>
            <a:ext cx="5775000" cy="598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317650" y="3176500"/>
            <a:ext cx="2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9" name="Google Shape;109;p19"/>
          <p:cNvSpPr txBox="1"/>
          <p:nvPr/>
        </p:nvSpPr>
        <p:spPr>
          <a:xfrm>
            <a:off x="178300" y="3113525"/>
            <a:ext cx="1443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roxima Nova"/>
                <a:ea typeface="Proxima Nova"/>
                <a:cs typeface="Proxima Nova"/>
                <a:sym typeface="Proxima Nova"/>
              </a:rPr>
              <a:t>Web map and Spotify Iframes</a:t>
            </a:r>
            <a:endParaRPr b="1" sz="18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 2 - SQL/database</a:t>
            </a:r>
            <a:endParaRPr/>
          </a:p>
        </p:txBody>
      </p:sp>
      <p:sp>
        <p:nvSpPr>
          <p:cNvPr id="115" name="Google Shape;115;p20"/>
          <p:cNvSpPr txBox="1"/>
          <p:nvPr>
            <p:ph idx="1" type="body"/>
          </p:nvPr>
        </p:nvSpPr>
        <p:spPr>
          <a:xfrm>
            <a:off x="125750" y="3322600"/>
            <a:ext cx="2422500" cy="1609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method = post</a:t>
            </a:r>
            <a:endParaRPr sz="1400"/>
          </a:p>
          <a:p>
            <a:pPr indent="-317500" lvl="1" marL="914400" rtl="0" algn="l">
              <a:spcBef>
                <a:spcPts val="0"/>
              </a:spcBef>
              <a:spcAft>
                <a:spcPts val="0"/>
              </a:spcAft>
              <a:buSzPts val="1400"/>
              <a:buChar char="○"/>
            </a:pPr>
            <a:r>
              <a:rPr lang="en" sz="1400"/>
              <a:t>INSERT INTO contacts</a:t>
            </a:r>
            <a:endParaRPr sz="1400"/>
          </a:p>
          <a:p>
            <a:pPr indent="-317500" lvl="0" marL="457200" rtl="0" algn="l">
              <a:spcBef>
                <a:spcPts val="0"/>
              </a:spcBef>
              <a:spcAft>
                <a:spcPts val="0"/>
              </a:spcAft>
              <a:buSzPts val="1400"/>
              <a:buChar char="●"/>
            </a:pPr>
            <a:r>
              <a:rPr lang="en" sz="1400"/>
              <a:t>database.db</a:t>
            </a:r>
            <a:endParaRPr sz="1400"/>
          </a:p>
          <a:p>
            <a:pPr indent="-317500" lvl="1" marL="914400" rtl="0" algn="l">
              <a:spcBef>
                <a:spcPts val="0"/>
              </a:spcBef>
              <a:spcAft>
                <a:spcPts val="0"/>
              </a:spcAft>
              <a:buSzPts val="1400"/>
              <a:buChar char="○"/>
            </a:pPr>
            <a:r>
              <a:rPr lang="en" sz="1200"/>
              <a:t>schema.sql → init_db.py</a:t>
            </a:r>
            <a:endParaRPr sz="1200"/>
          </a:p>
        </p:txBody>
      </p:sp>
      <p:pic>
        <p:nvPicPr>
          <p:cNvPr id="116" name="Google Shape;116;p20"/>
          <p:cNvPicPr preferRelativeResize="0"/>
          <p:nvPr/>
        </p:nvPicPr>
        <p:blipFill>
          <a:blip r:embed="rId3">
            <a:alphaModFix/>
          </a:blip>
          <a:stretch>
            <a:fillRect/>
          </a:stretch>
        </p:blipFill>
        <p:spPr>
          <a:xfrm>
            <a:off x="674937" y="1017725"/>
            <a:ext cx="1377925" cy="2243325"/>
          </a:xfrm>
          <a:prstGeom prst="rect">
            <a:avLst/>
          </a:prstGeom>
          <a:noFill/>
          <a:ln>
            <a:noFill/>
          </a:ln>
        </p:spPr>
      </p:pic>
      <p:sp>
        <p:nvSpPr>
          <p:cNvPr id="117" name="Google Shape;117;p20"/>
          <p:cNvSpPr txBox="1"/>
          <p:nvPr>
            <p:ph idx="1" type="body"/>
          </p:nvPr>
        </p:nvSpPr>
        <p:spPr>
          <a:xfrm>
            <a:off x="2940725" y="3322600"/>
            <a:ext cx="3355800" cy="1391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javascript prompt</a:t>
            </a:r>
            <a:endParaRPr/>
          </a:p>
          <a:p>
            <a:pPr indent="-342900" lvl="0" marL="457200" rtl="0" algn="l">
              <a:spcBef>
                <a:spcPts val="0"/>
              </a:spcBef>
              <a:spcAft>
                <a:spcPts val="0"/>
              </a:spcAft>
              <a:buSzPts val="1800"/>
              <a:buChar char="●"/>
            </a:pPr>
            <a:r>
              <a:rPr lang="en"/>
              <a:t>OK (T) → DB Admin</a:t>
            </a:r>
            <a:endParaRPr/>
          </a:p>
          <a:p>
            <a:pPr indent="-342900" lvl="0" marL="457200" rtl="0" algn="l">
              <a:spcBef>
                <a:spcPts val="0"/>
              </a:spcBef>
              <a:spcAft>
                <a:spcPts val="0"/>
              </a:spcAft>
              <a:buSzPts val="1800"/>
              <a:buChar char="●"/>
            </a:pPr>
            <a:r>
              <a:rPr lang="en"/>
              <a:t>OK (F) → loop</a:t>
            </a:r>
            <a:endParaRPr/>
          </a:p>
          <a:p>
            <a:pPr indent="-342900" lvl="0" marL="457200" rtl="0" algn="l">
              <a:spcBef>
                <a:spcPts val="0"/>
              </a:spcBef>
              <a:spcAft>
                <a:spcPts val="0"/>
              </a:spcAft>
              <a:buSzPts val="1800"/>
              <a:buChar char="●"/>
            </a:pPr>
            <a:r>
              <a:rPr lang="en"/>
              <a:t>Cancel → Home</a:t>
            </a:r>
            <a:endParaRPr/>
          </a:p>
        </p:txBody>
      </p:sp>
      <p:pic>
        <p:nvPicPr>
          <p:cNvPr id="118" name="Google Shape;118;p20"/>
          <p:cNvPicPr preferRelativeResize="0"/>
          <p:nvPr/>
        </p:nvPicPr>
        <p:blipFill>
          <a:blip r:embed="rId4">
            <a:alphaModFix/>
          </a:blip>
          <a:stretch>
            <a:fillRect/>
          </a:stretch>
        </p:blipFill>
        <p:spPr>
          <a:xfrm>
            <a:off x="3112775" y="1568875"/>
            <a:ext cx="2918450" cy="1141025"/>
          </a:xfrm>
          <a:prstGeom prst="rect">
            <a:avLst/>
          </a:prstGeom>
          <a:noFill/>
          <a:ln>
            <a:noFill/>
          </a:ln>
        </p:spPr>
      </p:pic>
      <p:pic>
        <p:nvPicPr>
          <p:cNvPr id="119" name="Google Shape;119;p20"/>
          <p:cNvPicPr preferRelativeResize="0"/>
          <p:nvPr/>
        </p:nvPicPr>
        <p:blipFill>
          <a:blip r:embed="rId5">
            <a:alphaModFix/>
          </a:blip>
          <a:stretch>
            <a:fillRect/>
          </a:stretch>
        </p:blipFill>
        <p:spPr>
          <a:xfrm>
            <a:off x="7091152" y="1017725"/>
            <a:ext cx="1377925" cy="2081027"/>
          </a:xfrm>
          <a:prstGeom prst="rect">
            <a:avLst/>
          </a:prstGeom>
          <a:noFill/>
          <a:ln>
            <a:noFill/>
          </a:ln>
        </p:spPr>
      </p:pic>
      <p:sp>
        <p:nvSpPr>
          <p:cNvPr id="120" name="Google Shape;120;p20"/>
          <p:cNvSpPr txBox="1"/>
          <p:nvPr>
            <p:ph idx="1" type="body"/>
          </p:nvPr>
        </p:nvSpPr>
        <p:spPr>
          <a:xfrm>
            <a:off x="6689000" y="3447975"/>
            <a:ext cx="2182200" cy="122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 FROM contacts</a:t>
            </a:r>
            <a:endParaRPr/>
          </a:p>
        </p:txBody>
      </p:sp>
      <p:sp>
        <p:nvSpPr>
          <p:cNvPr id="121" name="Google Shape;121;p20"/>
          <p:cNvSpPr/>
          <p:nvPr/>
        </p:nvSpPr>
        <p:spPr>
          <a:xfrm>
            <a:off x="2198700" y="1871375"/>
            <a:ext cx="671100" cy="48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6225638" y="1871375"/>
            <a:ext cx="671100" cy="48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 3 - </a:t>
            </a:r>
            <a:r>
              <a:rPr lang="en"/>
              <a:t>CSS</a:t>
            </a:r>
            <a:endParaRPr/>
          </a:p>
        </p:txBody>
      </p:sp>
      <p:sp>
        <p:nvSpPr>
          <p:cNvPr id="128" name="Google Shape;128;p21"/>
          <p:cNvSpPr txBox="1"/>
          <p:nvPr>
            <p:ph idx="1" type="body"/>
          </p:nvPr>
        </p:nvSpPr>
        <p:spPr>
          <a:xfrm>
            <a:off x="311700" y="1152475"/>
            <a:ext cx="483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CSS is a styling language that pairs with HTML</a:t>
            </a:r>
            <a:endParaRPr/>
          </a:p>
          <a:p>
            <a:pPr indent="-317500" lvl="1" marL="914400" rtl="0" algn="l">
              <a:spcBef>
                <a:spcPts val="0"/>
              </a:spcBef>
              <a:spcAft>
                <a:spcPts val="0"/>
              </a:spcAft>
              <a:buSzPts val="1400"/>
              <a:buChar char="○"/>
            </a:pPr>
            <a:r>
              <a:rPr lang="en"/>
              <a:t>Natively understood by the browser - all webpages use CSS</a:t>
            </a:r>
            <a:endParaRPr/>
          </a:p>
          <a:p>
            <a:pPr indent="-342900" lvl="0" marL="457200" rtl="0" algn="l">
              <a:spcBef>
                <a:spcPts val="0"/>
              </a:spcBef>
              <a:spcAft>
                <a:spcPts val="0"/>
              </a:spcAft>
              <a:buSzPts val="1800"/>
              <a:buChar char="●"/>
            </a:pPr>
            <a:r>
              <a:rPr lang="en"/>
              <a:t>Sometimes hard to use </a:t>
            </a:r>
            <a:endParaRPr/>
          </a:p>
          <a:p>
            <a:pPr indent="-342900" lvl="0" marL="457200" rtl="0" algn="l">
              <a:spcBef>
                <a:spcPts val="0"/>
              </a:spcBef>
              <a:spcAft>
                <a:spcPts val="0"/>
              </a:spcAft>
              <a:buSzPts val="1800"/>
              <a:buChar char="●"/>
            </a:pPr>
            <a:r>
              <a:rPr lang="en"/>
              <a:t>Overall very useful and versatile</a:t>
            </a:r>
            <a:endParaRPr/>
          </a:p>
          <a:p>
            <a:pPr indent="0" lvl="0" marL="0" rtl="0" algn="l">
              <a:spcBef>
                <a:spcPts val="1200"/>
              </a:spcBef>
              <a:spcAft>
                <a:spcPts val="1200"/>
              </a:spcAft>
              <a:buNone/>
            </a:pPr>
            <a:r>
              <a:t/>
            </a:r>
            <a:endParaRPr/>
          </a:p>
        </p:txBody>
      </p:sp>
      <p:pic>
        <p:nvPicPr>
          <p:cNvPr id="129" name="Google Shape;129;p21"/>
          <p:cNvPicPr preferRelativeResize="0"/>
          <p:nvPr/>
        </p:nvPicPr>
        <p:blipFill>
          <a:blip r:embed="rId3">
            <a:alphaModFix/>
          </a:blip>
          <a:stretch>
            <a:fillRect/>
          </a:stretch>
        </p:blipFill>
        <p:spPr>
          <a:xfrm>
            <a:off x="5383221" y="1152471"/>
            <a:ext cx="3013300" cy="312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